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50" r:id="rId2"/>
    <p:sldId id="519" r:id="rId3"/>
    <p:sldId id="541" r:id="rId4"/>
    <p:sldId id="520" r:id="rId5"/>
    <p:sldId id="521" r:id="rId6"/>
    <p:sldId id="522" r:id="rId7"/>
    <p:sldId id="523" r:id="rId8"/>
    <p:sldId id="524" r:id="rId9"/>
    <p:sldId id="525" r:id="rId10"/>
    <p:sldId id="527" r:id="rId11"/>
    <p:sldId id="526" r:id="rId12"/>
    <p:sldId id="528" r:id="rId13"/>
    <p:sldId id="530" r:id="rId14"/>
    <p:sldId id="531" r:id="rId15"/>
    <p:sldId id="532" r:id="rId16"/>
    <p:sldId id="533" r:id="rId17"/>
    <p:sldId id="535" r:id="rId18"/>
    <p:sldId id="534" r:id="rId19"/>
    <p:sldId id="536" r:id="rId20"/>
    <p:sldId id="537" r:id="rId21"/>
    <p:sldId id="538" r:id="rId22"/>
    <p:sldId id="540" r:id="rId23"/>
    <p:sldId id="539" r:id="rId24"/>
    <p:sldId id="542" r:id="rId25"/>
    <p:sldId id="543" r:id="rId26"/>
    <p:sldId id="544" r:id="rId27"/>
    <p:sldId id="545" r:id="rId28"/>
    <p:sldId id="546" r:id="rId2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9F581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4/3/2018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05880-B957-4290-9706-E888F0AC14D4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2.gif"/><Relationship Id="rId7" Type="http://schemas.openxmlformats.org/officeDocument/2006/relationships/image" Target="../media/image37.gif"/><Relationship Id="rId12" Type="http://schemas.openxmlformats.org/officeDocument/2006/relationships/image" Target="../media/image42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11" Type="http://schemas.openxmlformats.org/officeDocument/2006/relationships/image" Target="../media/image41.gif"/><Relationship Id="rId5" Type="http://schemas.openxmlformats.org/officeDocument/2006/relationships/image" Target="../media/image35.gif"/><Relationship Id="rId10" Type="http://schemas.openxmlformats.org/officeDocument/2006/relationships/image" Target="../media/image40.gif"/><Relationship Id="rId4" Type="http://schemas.openxmlformats.org/officeDocument/2006/relationships/image" Target="../media/image34.gif"/><Relationship Id="rId9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-dont-give-a-fork-linux-penguin-tux-linuxcave-2014-1024x768-ver2.png"/>
          <p:cNvPicPr>
            <a:picLocks noChangeAspect="1"/>
          </p:cNvPicPr>
          <p:nvPr/>
        </p:nvPicPr>
        <p:blipFill>
          <a:blip r:embed="rId2"/>
          <a:srcRect l="18333" r="15833"/>
          <a:stretch>
            <a:fillRect/>
          </a:stretch>
        </p:blipFill>
        <p:spPr>
          <a:xfrm>
            <a:off x="3124200" y="0"/>
            <a:ext cx="6019800" cy="6858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28600" y="914400"/>
            <a:ext cx="39624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66800" y="2133600"/>
            <a:ext cx="4038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81000" y="980182"/>
            <a:ext cx="4648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programmer’s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perspective on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67600" y="3200400"/>
            <a:ext cx="3048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410200" y="3579812"/>
            <a:ext cx="35814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572000" y="2819400"/>
            <a:ext cx="441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" name="Picture 8" descr="Are-you-talking-to-me-mem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4404360" cy="4953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800600" y="2743200"/>
            <a:ext cx="35814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emaphore_annu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08200"/>
            <a:ext cx="3586129" cy="32258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9392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Processes can interact by</a:t>
            </a:r>
            <a:endParaRPr lang="en-GB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3494782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dirty="0" smtClean="0"/>
              <a:t> </a:t>
            </a:r>
            <a:r>
              <a:rPr lang="en-GB" sz="3200" dirty="0" smtClean="0">
                <a:solidFill>
                  <a:srgbClr val="FF0000"/>
                </a:solidFill>
              </a:rPr>
              <a:t>sending</a:t>
            </a:r>
          </a:p>
          <a:p>
            <a:r>
              <a:rPr lang="en-GB" sz="3200" dirty="0" smtClean="0"/>
              <a:t>   signals</a:t>
            </a:r>
            <a:endParaRPr lang="en-GB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486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These can be used to achieve tasks e.g. </a:t>
            </a:r>
            <a:r>
              <a:rPr lang="en-GB" sz="3200" dirty="0" smtClean="0">
                <a:solidFill>
                  <a:srgbClr val="FF0000"/>
                </a:solidFill>
              </a:rPr>
              <a:t>synchronizing</a:t>
            </a:r>
            <a:endParaRPr lang="en-GB" sz="3200" dirty="0">
              <a:solidFill>
                <a:srgbClr val="FF0000"/>
              </a:solidFill>
            </a:endParaRPr>
          </a:p>
        </p:txBody>
      </p:sp>
      <p:pic>
        <p:nvPicPr>
          <p:cNvPr id="16" name="Picture 15" descr="waiting-cat_00446090.jpg"/>
          <p:cNvPicPr>
            <a:picLocks noChangeAspect="1"/>
          </p:cNvPicPr>
          <p:nvPr/>
        </p:nvPicPr>
        <p:blipFill>
          <a:blip r:embed="rId4" cstate="print"/>
          <a:srcRect l="29167" t="12963" b="2593"/>
          <a:stretch>
            <a:fillRect/>
          </a:stretch>
        </p:blipFill>
        <p:spPr>
          <a:xfrm>
            <a:off x="5105400" y="1676400"/>
            <a:ext cx="4038600" cy="27082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34000" y="4256782"/>
            <a:ext cx="358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GB" sz="3200" dirty="0" smtClean="0"/>
              <a:t> </a:t>
            </a:r>
            <a:r>
              <a:rPr lang="en-GB" sz="3200" dirty="0" smtClean="0">
                <a:solidFill>
                  <a:srgbClr val="FF0000"/>
                </a:solidFill>
              </a:rPr>
              <a:t>waiting</a:t>
            </a:r>
            <a:r>
              <a:rPr lang="en-GB" sz="3200" dirty="0" smtClean="0"/>
              <a:t> for a process to be done</a:t>
            </a:r>
            <a:endParaRPr lang="en-GB" sz="3200" dirty="0"/>
          </a:p>
        </p:txBody>
      </p:sp>
      <p:pic>
        <p:nvPicPr>
          <p:cNvPr id="19" name="Picture 18" descr="13161195691593651345Waiting Room.svg.h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286000"/>
            <a:ext cx="1493977" cy="195593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2600" y="1777425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3200" dirty="0" smtClean="0"/>
              <a:t> </a:t>
            </a:r>
            <a:r>
              <a:rPr lang="en-GB" sz="3200" dirty="0" smtClean="0">
                <a:solidFill>
                  <a:srgbClr val="FF0000"/>
                </a:solidFill>
              </a:rPr>
              <a:t>waiting</a:t>
            </a:r>
            <a:r>
              <a:rPr lang="en-GB" sz="3200" dirty="0" smtClean="0"/>
              <a:t> for time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1" name="Picture 10" descr="B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D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25146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can wait for a process to be done and </a:t>
            </a:r>
            <a:r>
              <a:rPr lang="en-GB" dirty="0" smtClean="0"/>
              <a:t>ask </a:t>
            </a:r>
            <a:r>
              <a:rPr lang="en-GB" dirty="0" smtClean="0"/>
              <a:t>whether it finished by exiting or got terminated by a signal.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76200"/>
            <a:ext cx="9144000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300" b="1" dirty="0" err="1" smtClean="0"/>
              <a:t>When</a:t>
            </a:r>
            <a:r>
              <a:rPr lang="fr-FR" sz="2300" b="1" dirty="0" smtClean="0"/>
              <a:t> </a:t>
            </a:r>
            <a:r>
              <a:rPr lang="fr-FR" sz="2300" b="1" dirty="0" err="1" smtClean="0"/>
              <a:t>processes</a:t>
            </a:r>
            <a:r>
              <a:rPr lang="fr-FR" sz="2300" b="1" dirty="0" smtClean="0"/>
              <a:t> are </a:t>
            </a:r>
            <a:r>
              <a:rPr lang="fr-FR" sz="2300" b="1" dirty="0" err="1" smtClean="0"/>
              <a:t>waiting</a:t>
            </a:r>
            <a:r>
              <a:rPr lang="fr-FR" sz="2300" b="1" dirty="0" smtClean="0"/>
              <a:t> on </a:t>
            </a:r>
            <a:r>
              <a:rPr lang="fr-FR" sz="2300" b="1" dirty="0" err="1" smtClean="0"/>
              <a:t>you</a:t>
            </a:r>
            <a:r>
              <a:rPr lang="fr-FR" sz="2300" b="1" dirty="0" smtClean="0"/>
              <a:t>, </a:t>
            </a:r>
            <a:r>
              <a:rPr lang="fr-FR" sz="2300" b="1" dirty="0" err="1" smtClean="0"/>
              <a:t>it’s</a:t>
            </a:r>
            <a:r>
              <a:rPr lang="fr-FR" sz="2300" b="1" dirty="0" smtClean="0"/>
              <a:t> important to exit as </a:t>
            </a:r>
            <a:r>
              <a:rPr lang="fr-FR" sz="2300" b="1" dirty="0" err="1" smtClean="0"/>
              <a:t>is</a:t>
            </a:r>
            <a:r>
              <a:rPr lang="fr-FR" sz="2300" b="1" dirty="0" smtClean="0"/>
              <a:t> </a:t>
            </a:r>
            <a:r>
              <a:rPr lang="fr-FR" sz="2300" b="1" dirty="0" err="1" smtClean="0"/>
              <a:t>expected</a:t>
            </a:r>
            <a:endParaRPr lang="fr-FR" sz="2300" b="1" dirty="0">
              <a:solidFill>
                <a:srgbClr val="FF0000"/>
              </a:solidFill>
            </a:endParaRPr>
          </a:p>
        </p:txBody>
      </p:sp>
      <p:pic>
        <p:nvPicPr>
          <p:cNvPr id="8" name="Picture 7" descr="1a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3124200"/>
            <a:ext cx="2819400" cy="2819400"/>
          </a:xfrm>
          <a:prstGeom prst="rect">
            <a:avLst/>
          </a:prstGeom>
        </p:spPr>
      </p:pic>
      <p:pic>
        <p:nvPicPr>
          <p:cNvPr id="11" name="Picture 10" descr="Funny-Unisex-Bathroom-Sign-SE-2028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838200"/>
            <a:ext cx="1676400" cy="1676400"/>
          </a:xfrm>
          <a:prstGeom prst="rect">
            <a:avLst/>
          </a:prstGeom>
        </p:spPr>
      </p:pic>
      <p:pic>
        <p:nvPicPr>
          <p:cNvPr id="12" name="Picture 11" descr="rine4B8i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" y="2819400"/>
            <a:ext cx="1089620" cy="3047529"/>
          </a:xfrm>
          <a:prstGeom prst="rect">
            <a:avLst/>
          </a:prstGeom>
        </p:spPr>
      </p:pic>
      <p:pic>
        <p:nvPicPr>
          <p:cNvPr id="14" name="Picture 13" descr="HiRes.jpg"/>
          <p:cNvPicPr>
            <a:picLocks noChangeAspect="1"/>
          </p:cNvPicPr>
          <p:nvPr/>
        </p:nvPicPr>
        <p:blipFill>
          <a:blip r:embed="rId6" cstate="print"/>
          <a:srcRect l="57705" t="8197" r="6885" b="8197"/>
          <a:stretch>
            <a:fillRect/>
          </a:stretch>
        </p:blipFill>
        <p:spPr>
          <a:xfrm>
            <a:off x="3657600" y="1905000"/>
            <a:ext cx="2057400" cy="3886200"/>
          </a:xfrm>
          <a:prstGeom prst="rect">
            <a:avLst/>
          </a:prstGeom>
        </p:spPr>
      </p:pic>
      <p:pic>
        <p:nvPicPr>
          <p:cNvPr id="15" name="Picture 14" descr="HiRes.jpg"/>
          <p:cNvPicPr>
            <a:picLocks noChangeAspect="1"/>
          </p:cNvPicPr>
          <p:nvPr/>
        </p:nvPicPr>
        <p:blipFill>
          <a:blip r:embed="rId6" cstate="print"/>
          <a:srcRect l="9180" t="6557" r="55410" b="3279"/>
          <a:stretch>
            <a:fillRect/>
          </a:stretch>
        </p:blipFill>
        <p:spPr>
          <a:xfrm>
            <a:off x="3657600" y="1828800"/>
            <a:ext cx="2057400" cy="4191000"/>
          </a:xfrm>
          <a:prstGeom prst="rect">
            <a:avLst/>
          </a:prstGeom>
        </p:spPr>
      </p:pic>
      <p:pic>
        <p:nvPicPr>
          <p:cNvPr id="16" name="Picture 15" descr="ramsey1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990600"/>
            <a:ext cx="3048000" cy="2286000"/>
          </a:xfrm>
          <a:prstGeom prst="rect">
            <a:avLst/>
          </a:prstGeom>
        </p:spPr>
      </p:pic>
      <p:pic>
        <p:nvPicPr>
          <p:cNvPr id="13" name="Picture 12" descr="rine4B8i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2600" y="2819400"/>
            <a:ext cx="1089620" cy="30475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71800" y="251460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??</a:t>
            </a:r>
            <a:endParaRPr lang="en-GB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3447871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Not exiting properly can waste resources on either child processes or the parent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82373E-6 L 0.475 -3.82373E-6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8" presetClass="exit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6.80083E-6 L 0.20834 6.80083E-6 " pathEditMode="relative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rl.jpg"/>
          <p:cNvPicPr>
            <a:picLocks noChangeAspect="1"/>
          </p:cNvPicPr>
          <p:nvPr/>
        </p:nvPicPr>
        <p:blipFill>
          <a:blip r:embed="rId2" cstate="print"/>
          <a:srcRect r="41176"/>
          <a:stretch>
            <a:fillRect/>
          </a:stretch>
        </p:blipFill>
        <p:spPr>
          <a:xfrm>
            <a:off x="0" y="2438400"/>
            <a:ext cx="3429000" cy="3886200"/>
          </a:xfrm>
          <a:prstGeom prst="rect">
            <a:avLst/>
          </a:prstGeom>
        </p:spPr>
      </p:pic>
      <p:pic>
        <p:nvPicPr>
          <p:cNvPr id="8" name="Picture 7" descr="IMG_0986.jpg"/>
          <p:cNvPicPr>
            <a:picLocks noChangeAspect="1"/>
          </p:cNvPicPr>
          <p:nvPr/>
        </p:nvPicPr>
        <p:blipFill>
          <a:blip r:embed="rId3"/>
          <a:srcRect l="1887" t="8019" r="9434"/>
          <a:stretch>
            <a:fillRect/>
          </a:stretch>
        </p:blipFill>
        <p:spPr>
          <a:xfrm>
            <a:off x="5562600" y="1371600"/>
            <a:ext cx="3581400" cy="49530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00226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When you make a new process, it gets a PID and resources.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4478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When the process is done, its father must acknowledge it. Between “I am done” and “Acknowledged”, the process is in a </a:t>
            </a:r>
            <a:r>
              <a:rPr lang="en-GB" b="1" u="sng" dirty="0" smtClean="0">
                <a:solidFill>
                  <a:srgbClr val="FF0000"/>
                </a:solidFill>
              </a:rPr>
              <a:t>zombie state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14" name="Picture 13" descr="parking spa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730" y="1371600"/>
            <a:ext cx="4241270" cy="31365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29000" y="4563070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You </a:t>
            </a:r>
            <a:r>
              <a:rPr lang="en-GB" sz="2000" b="1" u="sng" dirty="0" smtClean="0"/>
              <a:t>do not</a:t>
            </a:r>
            <a:r>
              <a:rPr lang="en-GB" sz="2000" dirty="0" smtClean="0"/>
              <a:t> want to pile up zombie processes!!!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zombi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520" y="3516868"/>
            <a:ext cx="1554480" cy="155448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14600" y="2895600"/>
            <a:ext cx="20574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3162300" y="2552700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05200" y="2209800"/>
            <a:ext cx="2286000" cy="1588"/>
          </a:xfrm>
          <a:prstGeom prst="straightConnector1">
            <a:avLst/>
          </a:prstGeom>
          <a:ln w="7620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448300" y="2552700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2000" y="2895600"/>
            <a:ext cx="1219200" cy="1588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91200" y="2895600"/>
            <a:ext cx="12192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14600" y="5345668"/>
            <a:ext cx="32766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3162300" y="5002768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05200" y="4659868"/>
            <a:ext cx="838200" cy="1588"/>
          </a:xfrm>
          <a:prstGeom prst="straightConnector1">
            <a:avLst/>
          </a:prstGeom>
          <a:ln w="7620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5448300" y="5002768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791200" y="5345668"/>
            <a:ext cx="12192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43400" y="4659868"/>
            <a:ext cx="1447800" cy="1588"/>
          </a:xfrm>
          <a:prstGeom prst="line">
            <a:avLst/>
          </a:prstGeom>
          <a:ln w="1270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00400" y="2895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fork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3200400" y="53456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fork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1828800" y="51170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father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1828800" y="2678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father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2895600" y="1981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child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2895600" y="4431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child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4038600" y="2983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wait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5486400" y="5345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wait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5638800" y="1905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exit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3886200" y="4202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exit</a:t>
            </a:r>
            <a:endParaRPr lang="en-GB" dirty="0"/>
          </a:p>
        </p:txBody>
      </p:sp>
      <p:sp>
        <p:nvSpPr>
          <p:cNvPr id="46" name="TextBox 45"/>
          <p:cNvSpPr txBox="1"/>
          <p:nvPr/>
        </p:nvSpPr>
        <p:spPr>
          <a:xfrm>
            <a:off x="4724400" y="421433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ZOMBIE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0" y="1066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the child exit before the father, then any time waiting for the father’s acknowledge is ‘</a:t>
            </a:r>
            <a:r>
              <a:rPr lang="en-GB" b="1" dirty="0" smtClean="0">
                <a:solidFill>
                  <a:srgbClr val="FF0000"/>
                </a:solidFill>
              </a:rPr>
              <a:t>zombie</a:t>
            </a:r>
            <a:r>
              <a:rPr lang="en-GB" dirty="0" smtClean="0"/>
              <a:t>’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121112_world-war-z3.jpg"/>
          <p:cNvPicPr>
            <a:picLocks noChangeAspect="1"/>
          </p:cNvPicPr>
          <p:nvPr/>
        </p:nvPicPr>
        <p:blipFill>
          <a:blip r:embed="rId2"/>
          <a:srcRect l="24167" r="25000" b="17587"/>
          <a:stretch>
            <a:fillRect/>
          </a:stretch>
        </p:blipFill>
        <p:spPr>
          <a:xfrm>
            <a:off x="-381000" y="3052762"/>
            <a:ext cx="3817237" cy="3500438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1" name="Picture 10" descr="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5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6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7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8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906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have zombie leak, these processes can stick around as long as the parent is running.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This can cause a </a:t>
            </a:r>
            <a:r>
              <a:rPr lang="en-GB" b="1" dirty="0" smtClean="0">
                <a:solidFill>
                  <a:srgbClr val="FF0000"/>
                </a:solidFill>
              </a:rPr>
              <a:t>zombie apocalypse</a:t>
            </a:r>
            <a:r>
              <a:rPr lang="en-GB" dirty="0" smtClean="0"/>
              <a:t> with the system crashing too low on resources.</a:t>
            </a:r>
            <a:endParaRPr lang="en-GB" dirty="0"/>
          </a:p>
        </p:txBody>
      </p:sp>
      <p:pic>
        <p:nvPicPr>
          <p:cNvPr id="19" name="Picture 18" descr="dead-people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3810000"/>
            <a:ext cx="3810000" cy="201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rot="5400000">
            <a:off x="4991894" y="4685506"/>
            <a:ext cx="16002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14600" y="2514600"/>
            <a:ext cx="20574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3162300" y="2171700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05200" y="1828800"/>
            <a:ext cx="2286000" cy="1588"/>
          </a:xfrm>
          <a:prstGeom prst="straightConnector1">
            <a:avLst/>
          </a:prstGeom>
          <a:ln w="7620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448300" y="2171700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2000" y="2514600"/>
            <a:ext cx="1219200" cy="1588"/>
          </a:xfrm>
          <a:prstGeom prst="line">
            <a:avLst/>
          </a:prstGeom>
          <a:ln w="762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91200" y="2514600"/>
            <a:ext cx="12192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14600" y="4572000"/>
            <a:ext cx="3276600" cy="15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3162300" y="4229100"/>
            <a:ext cx="685800" cy="1588"/>
          </a:xfrm>
          <a:prstGeom prst="line">
            <a:avLst/>
          </a:prstGeom>
          <a:ln w="762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05200" y="3874532"/>
            <a:ext cx="4495800" cy="11668"/>
          </a:xfrm>
          <a:prstGeom prst="straightConnector1">
            <a:avLst/>
          </a:prstGeom>
          <a:ln w="7620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00400" y="2514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fork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32004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fork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1828800" y="4343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father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1828800" y="2297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father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2895600" y="160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child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2895600" y="3657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child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4038600" y="2602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wait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56388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exit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5105400" y="4648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exit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5410200" y="3505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FF0000"/>
                </a:solidFill>
              </a:rPr>
              <a:t>orphan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3400" y="5193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init</a:t>
            </a:r>
            <a:endParaRPr lang="en-GB" dirty="0"/>
          </a:p>
        </p:txBody>
      </p:sp>
      <p:cxnSp>
        <p:nvCxnSpPr>
          <p:cNvPr id="49" name="Straight Connector 48"/>
          <p:cNvCxnSpPr/>
          <p:nvPr/>
        </p:nvCxnSpPr>
        <p:spPr>
          <a:xfrm rot="10800000">
            <a:off x="1143000" y="5486400"/>
            <a:ext cx="77724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638800" y="5486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Inherits orphan process</a:t>
            </a:r>
            <a:endParaRPr lang="en-GB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0" y="1066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the child exit </a:t>
            </a:r>
            <a:r>
              <a:rPr lang="en-GB" b="1" i="1" dirty="0" smtClean="0"/>
              <a:t>after</a:t>
            </a:r>
            <a:r>
              <a:rPr lang="en-GB" dirty="0" smtClean="0"/>
              <a:t> the father, it becomes an </a:t>
            </a:r>
            <a:r>
              <a:rPr lang="en-GB" b="1" dirty="0" smtClean="0">
                <a:solidFill>
                  <a:srgbClr val="FF0000"/>
                </a:solidFill>
              </a:rPr>
              <a:t>orphan</a:t>
            </a:r>
            <a:r>
              <a:rPr lang="en-GB" dirty="0" smtClean="0"/>
              <a:t> process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How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273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Some processes become orphan on purpose: they do long running tasks in the background. These processes are called </a:t>
            </a:r>
            <a:r>
              <a:rPr lang="en-GB" sz="2000" b="1" dirty="0" smtClean="0">
                <a:solidFill>
                  <a:srgbClr val="FF0000"/>
                </a:solidFill>
              </a:rPr>
              <a:t>daemons</a:t>
            </a:r>
            <a:r>
              <a:rPr lang="en-GB" sz="2000" dirty="0" smtClean="0"/>
              <a:t>, and their names normally end in </a:t>
            </a:r>
            <a:r>
              <a:rPr lang="en-GB" sz="2000" b="1" dirty="0" smtClean="0">
                <a:solidFill>
                  <a:srgbClr val="FF0000"/>
                </a:solidFill>
              </a:rPr>
              <a:t>d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11" name="Rectangle 10"/>
          <p:cNvSpPr/>
          <p:nvPr/>
        </p:nvSpPr>
        <p:spPr>
          <a:xfrm>
            <a:off x="2971800" y="4267200"/>
            <a:ext cx="5029200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Wikipedia-logo-v2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3733800"/>
            <a:ext cx="2421285" cy="2209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05200" y="4318337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If you want to know more about daemons, read </a:t>
            </a:r>
            <a:r>
              <a:rPr lang="en-GB" sz="2000" b="1" dirty="0" smtClean="0"/>
              <a:t>Daemon (computing)</a:t>
            </a:r>
            <a:r>
              <a:rPr lang="en-GB" sz="2000" dirty="0" smtClean="0"/>
              <a:t> on Wikipedia</a:t>
            </a:r>
            <a:endParaRPr lang="en-GB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252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For example, </a:t>
            </a:r>
            <a:r>
              <a:rPr lang="en-GB" sz="2800" i="1" dirty="0" err="1" smtClean="0"/>
              <a:t>crond</a:t>
            </a:r>
            <a:r>
              <a:rPr lang="en-GB" sz="2000" dirty="0" smtClean="0"/>
              <a:t> is the daemon that runs scheduled jobs in the background.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pic>
        <p:nvPicPr>
          <p:cNvPr id="8" name="Picture 7" descr="464h2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28800"/>
            <a:ext cx="3505200" cy="26289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486400" y="3503612"/>
            <a:ext cx="35814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86200" y="2768025"/>
            <a:ext cx="5029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are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used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for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33800" y="2589212"/>
            <a:ext cx="35814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pic>
        <p:nvPicPr>
          <p:cNvPr id="9" name="Picture 8" descr="now-i-understand-understand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98716"/>
            <a:ext cx="5816600" cy="3863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0" y="457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This lecture seeks to improve your understanding of processes. The </a:t>
            </a:r>
            <a:r>
              <a:rPr lang="en-GB" b="1" u="sng" dirty="0" smtClean="0">
                <a:solidFill>
                  <a:srgbClr val="FF0000"/>
                </a:solidFill>
              </a:rPr>
              <a:t>concepts are important</a:t>
            </a:r>
            <a:r>
              <a:rPr lang="en-GB" dirty="0" smtClean="0"/>
              <a:t>. You </a:t>
            </a:r>
            <a:r>
              <a:rPr lang="en-GB" dirty="0" smtClean="0"/>
              <a:t>may eventually </a:t>
            </a:r>
            <a:r>
              <a:rPr lang="en-GB" dirty="0" smtClean="0"/>
              <a:t>write C code and come back to that lecture, but it’s not </a:t>
            </a:r>
            <a:r>
              <a:rPr lang="en-GB" dirty="0" smtClean="0"/>
              <a:t>our focus.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are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used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Places-network-server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0" y="2209800"/>
            <a:ext cx="1950720" cy="1950720"/>
          </a:xfrm>
          <a:prstGeom prst="rect">
            <a:avLst/>
          </a:prstGeom>
        </p:spPr>
      </p:pic>
      <p:pic>
        <p:nvPicPr>
          <p:cNvPr id="11" name="Picture 10" descr="wow_high_rez_icon_by_jocpoc-d39jgl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9480" y="1371600"/>
            <a:ext cx="780290" cy="780290"/>
          </a:xfrm>
          <a:prstGeom prst="rect">
            <a:avLst/>
          </a:prstGeom>
        </p:spPr>
      </p:pic>
      <p:pic>
        <p:nvPicPr>
          <p:cNvPr id="12" name="Picture 11" descr="lapto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1219200"/>
            <a:ext cx="2601186" cy="260118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002280" y="2448786"/>
            <a:ext cx="40386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066800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smtClean="0"/>
              <a:t>Imagine that you made an online game. The first </a:t>
            </a:r>
            <a:r>
              <a:rPr lang="en-GB" sz="2100" dirty="0" smtClean="0"/>
              <a:t>player connects </a:t>
            </a:r>
            <a:r>
              <a:rPr lang="en-GB" sz="2100" dirty="0" smtClean="0"/>
              <a:t>to the game...</a:t>
            </a:r>
            <a:endParaRPr lang="en-GB" sz="21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410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there is no concurrency, then it means you can only serve one player.</a:t>
            </a:r>
            <a:endParaRPr lang="en-GB" dirty="0"/>
          </a:p>
        </p:txBody>
      </p:sp>
      <p:pic>
        <p:nvPicPr>
          <p:cNvPr id="17" name="Picture 16" descr="WoWScrnShot_120406_152836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2524986"/>
            <a:ext cx="3901440" cy="29260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58028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So your online game is basically a one player game...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are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used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serv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0" y="2667000"/>
            <a:ext cx="5516880" cy="3429000"/>
          </a:xfrm>
          <a:prstGeom prst="rect">
            <a:avLst/>
          </a:prstGeom>
        </p:spPr>
      </p:pic>
      <p:pic>
        <p:nvPicPr>
          <p:cNvPr id="8" name="Picture 7" descr="chil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4" y="1066799"/>
            <a:ext cx="4203506" cy="2362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343400" y="1565702"/>
            <a:ext cx="4800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smtClean="0"/>
              <a:t>One way to program a server is to fork.</a:t>
            </a:r>
            <a:endParaRPr lang="en-GB" sz="21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5715000"/>
            <a:ext cx="3733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i="1" dirty="0" smtClean="0"/>
              <a:t>(diagrams from Dr </a:t>
            </a:r>
            <a:r>
              <a:rPr lang="en-GB" sz="2100" i="1" dirty="0" err="1" smtClean="0"/>
              <a:t>Bruda</a:t>
            </a:r>
            <a:r>
              <a:rPr lang="en-GB" sz="2100" i="1" dirty="0" smtClean="0"/>
              <a:t>)</a:t>
            </a:r>
            <a:endParaRPr lang="en-GB" sz="21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3600" y="-76200"/>
            <a:ext cx="8305800" cy="69865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for (</a:t>
            </a:r>
            <a:r>
              <a:rPr lang="en-GB" sz="1600" dirty="0" err="1" smtClean="0"/>
              <a:t>int</a:t>
            </a:r>
            <a:r>
              <a:rPr lang="en-GB" sz="1600" dirty="0" smtClean="0"/>
              <a:t> </a:t>
            </a:r>
            <a:r>
              <a:rPr lang="en-GB" sz="1600" dirty="0" err="1" smtClean="0"/>
              <a:t>i</a:t>
            </a:r>
            <a:r>
              <a:rPr lang="en-GB" sz="1600" dirty="0" smtClean="0"/>
              <a:t> = 0; </a:t>
            </a:r>
            <a:r>
              <a:rPr lang="en-GB" sz="1600" dirty="0" err="1" smtClean="0"/>
              <a:t>i</a:t>
            </a:r>
            <a:r>
              <a:rPr lang="en-GB" sz="1600" dirty="0" smtClean="0"/>
              <a:t> &lt; </a:t>
            </a:r>
            <a:r>
              <a:rPr lang="en-GB" sz="1600" dirty="0" err="1" smtClean="0"/>
              <a:t>max_processes</a:t>
            </a:r>
            <a:r>
              <a:rPr lang="en-GB" sz="1600" dirty="0" smtClean="0"/>
              <a:t>; </a:t>
            </a:r>
            <a:r>
              <a:rPr lang="en-GB" sz="1600" dirty="0" err="1" smtClean="0"/>
              <a:t>i</a:t>
            </a:r>
            <a:r>
              <a:rPr lang="en-GB" sz="1600" dirty="0" smtClean="0"/>
              <a:t>++) { 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// we create the processes.</a:t>
            </a:r>
          </a:p>
          <a:p>
            <a:r>
              <a:rPr lang="en-GB" sz="1600" dirty="0" smtClean="0"/>
              <a:t>        </a:t>
            </a:r>
            <a:r>
              <a:rPr lang="en-GB" sz="1600" dirty="0" err="1" smtClean="0"/>
              <a:t>int</a:t>
            </a:r>
            <a:r>
              <a:rPr lang="en-GB" sz="1600" dirty="0" smtClean="0"/>
              <a:t> </a:t>
            </a:r>
            <a:r>
              <a:rPr lang="en-GB" sz="1600" dirty="0" err="1" smtClean="0"/>
              <a:t>pid</a:t>
            </a:r>
            <a:r>
              <a:rPr lang="en-GB" sz="1600" dirty="0" smtClean="0"/>
              <a:t> = fork();</a:t>
            </a:r>
          </a:p>
          <a:p>
            <a:r>
              <a:rPr lang="en-GB" sz="1600" dirty="0" smtClean="0"/>
              <a:t>        if (</a:t>
            </a:r>
            <a:r>
              <a:rPr lang="en-GB" sz="1600" dirty="0" err="1" smtClean="0"/>
              <a:t>pid</a:t>
            </a:r>
            <a:r>
              <a:rPr lang="en-GB" sz="1600" dirty="0" smtClean="0"/>
              <a:t> &lt; 0)</a:t>
            </a:r>
          </a:p>
          <a:p>
            <a:r>
              <a:rPr lang="en-GB" sz="1600" dirty="0" smtClean="0"/>
              <a:t>            </a:t>
            </a:r>
            <a:r>
              <a:rPr lang="en-GB" sz="1600" dirty="0" err="1" smtClean="0"/>
              <a:t>perror</a:t>
            </a:r>
            <a:r>
              <a:rPr lang="en-GB" sz="1600" dirty="0" smtClean="0"/>
              <a:t>("fork");</a:t>
            </a:r>
          </a:p>
          <a:p>
            <a:r>
              <a:rPr lang="en-GB" sz="1600" dirty="0" smtClean="0"/>
              <a:t>        else if (</a:t>
            </a:r>
            <a:r>
              <a:rPr lang="en-GB" sz="1600" dirty="0" err="1" smtClean="0"/>
              <a:t>pid</a:t>
            </a:r>
            <a:r>
              <a:rPr lang="en-GB" sz="1600" dirty="0" smtClean="0"/>
              <a:t> == 0) {  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// child, manages the client-server communication</a:t>
            </a:r>
          </a:p>
          <a:p>
            <a:r>
              <a:rPr lang="en-GB" sz="1600" dirty="0" smtClean="0"/>
              <a:t>            while (1) {</a:t>
            </a:r>
          </a:p>
          <a:p>
            <a:r>
              <a:rPr lang="en-GB" sz="1600" dirty="0" smtClean="0"/>
              <a:t>                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// Accept connection:</a:t>
            </a:r>
          </a:p>
          <a:p>
            <a:r>
              <a:rPr lang="en-GB" sz="1600" dirty="0" smtClean="0"/>
              <a:t>                </a:t>
            </a:r>
            <a:r>
              <a:rPr lang="en-GB" sz="1600" dirty="0" err="1" smtClean="0"/>
              <a:t>ssock</a:t>
            </a:r>
            <a:r>
              <a:rPr lang="en-GB" sz="1600" dirty="0" smtClean="0"/>
              <a:t> = accept(</a:t>
            </a:r>
            <a:r>
              <a:rPr lang="en-GB" sz="1600" dirty="0" err="1" smtClean="0"/>
              <a:t>msock</a:t>
            </a:r>
            <a:r>
              <a:rPr lang="en-GB" sz="1600" dirty="0" smtClean="0"/>
              <a:t>, (</a:t>
            </a:r>
            <a:r>
              <a:rPr lang="en-GB" sz="1600" dirty="0" err="1" smtClean="0"/>
              <a:t>struct</a:t>
            </a:r>
            <a:r>
              <a:rPr lang="en-GB" sz="1600" dirty="0" smtClean="0"/>
              <a:t> </a:t>
            </a:r>
            <a:r>
              <a:rPr lang="en-GB" sz="1600" dirty="0" err="1" smtClean="0"/>
              <a:t>sockaddr</a:t>
            </a:r>
            <a:r>
              <a:rPr lang="en-GB" sz="1600" dirty="0" smtClean="0"/>
              <a:t>*)&amp;</a:t>
            </a:r>
            <a:r>
              <a:rPr lang="en-GB" sz="1600" dirty="0" err="1" smtClean="0"/>
              <a:t>client_addr</a:t>
            </a:r>
            <a:r>
              <a:rPr lang="en-GB" sz="1600" dirty="0" smtClean="0"/>
              <a:t>, &amp;</a:t>
            </a:r>
            <a:r>
              <a:rPr lang="en-GB" sz="1600" dirty="0" err="1" smtClean="0"/>
              <a:t>client_addr_len</a:t>
            </a:r>
            <a:r>
              <a:rPr lang="en-GB" sz="1600" dirty="0" smtClean="0"/>
              <a:t>);</a:t>
            </a:r>
          </a:p>
          <a:p>
            <a:r>
              <a:rPr lang="en-GB" sz="1600" dirty="0" smtClean="0"/>
              <a:t>                if (</a:t>
            </a:r>
            <a:r>
              <a:rPr lang="en-GB" sz="1600" dirty="0" err="1" smtClean="0"/>
              <a:t>ssock</a:t>
            </a:r>
            <a:r>
              <a:rPr lang="en-GB" sz="1600" dirty="0" smtClean="0"/>
              <a:t> &lt; 0) {</a:t>
            </a:r>
          </a:p>
          <a:p>
            <a:r>
              <a:rPr lang="en-GB" sz="1600" dirty="0" smtClean="0"/>
              <a:t>                    </a:t>
            </a:r>
            <a:r>
              <a:rPr lang="en-GB" sz="1600" dirty="0" err="1" smtClean="0"/>
              <a:t>perror</a:t>
            </a:r>
            <a:r>
              <a:rPr lang="en-GB" sz="1600" dirty="0" smtClean="0"/>
              <a:t>("accept");</a:t>
            </a:r>
          </a:p>
          <a:p>
            <a:r>
              <a:rPr lang="en-GB" sz="1600" dirty="0" smtClean="0"/>
              <a:t>                    continue;	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// we do not return, next time we may be luckier!</a:t>
            </a:r>
          </a:p>
          <a:p>
            <a:r>
              <a:rPr lang="en-GB" sz="1600" dirty="0" smtClean="0"/>
              <a:t>                }</a:t>
            </a:r>
          </a:p>
          <a:p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                // accept successful</a:t>
            </a:r>
          </a:p>
          <a:p>
            <a:r>
              <a:rPr lang="en-GB" sz="1600" dirty="0" smtClean="0"/>
              <a:t>                </a:t>
            </a:r>
            <a:r>
              <a:rPr lang="en-GB" sz="1600" dirty="0" err="1" smtClean="0"/>
              <a:t>printf</a:t>
            </a:r>
            <a:r>
              <a:rPr lang="en-GB" sz="1600" dirty="0" smtClean="0"/>
              <a:t>("Incoming client.\n");</a:t>
            </a:r>
          </a:p>
          <a:p>
            <a:r>
              <a:rPr lang="en-GB" sz="1600" dirty="0" smtClean="0"/>
              <a:t>                </a:t>
            </a:r>
            <a:r>
              <a:rPr lang="en-GB" sz="1600" dirty="0" err="1" smtClean="0"/>
              <a:t>do_client</a:t>
            </a:r>
            <a:r>
              <a:rPr lang="en-GB" sz="1600" dirty="0" smtClean="0"/>
              <a:t>(</a:t>
            </a:r>
            <a:r>
              <a:rPr lang="en-GB" sz="1600" dirty="0" err="1" smtClean="0"/>
              <a:t>ssock</a:t>
            </a:r>
            <a:r>
              <a:rPr lang="en-GB" sz="1600" dirty="0" smtClean="0"/>
              <a:t>);</a:t>
            </a:r>
          </a:p>
          <a:p>
            <a:r>
              <a:rPr lang="en-GB" sz="1600" dirty="0" smtClean="0"/>
              <a:t>                close(</a:t>
            </a:r>
            <a:r>
              <a:rPr lang="en-GB" sz="1600" dirty="0" err="1" smtClean="0"/>
              <a:t>ssock</a:t>
            </a:r>
            <a:r>
              <a:rPr lang="en-GB" sz="1600" dirty="0" smtClean="0"/>
              <a:t>);</a:t>
            </a:r>
          </a:p>
          <a:p>
            <a:r>
              <a:rPr lang="en-GB" sz="1600" dirty="0" smtClean="0"/>
              <a:t>                </a:t>
            </a:r>
            <a:r>
              <a:rPr lang="en-GB" sz="1600" dirty="0" err="1" smtClean="0"/>
              <a:t>printf</a:t>
            </a:r>
            <a:r>
              <a:rPr lang="en-GB" sz="1600" dirty="0" smtClean="0"/>
              <a:t>("Outgoing client removed.\n");</a:t>
            </a:r>
          </a:p>
          <a:p>
            <a:r>
              <a:rPr lang="en-GB" sz="1600" dirty="0" smtClean="0"/>
              <a:t>            }</a:t>
            </a:r>
          </a:p>
          <a:p>
            <a:r>
              <a:rPr lang="en-GB" sz="1600" dirty="0" smtClean="0"/>
              <a:t>            return 0; 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// will never reach this point...</a:t>
            </a:r>
          </a:p>
          <a:p>
            <a:r>
              <a:rPr lang="en-GB" sz="1600" dirty="0" smtClean="0"/>
              <a:t>        } 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// end of child code</a:t>
            </a:r>
          </a:p>
          <a:p>
            <a:r>
              <a:rPr lang="en-GB" sz="1600" dirty="0" smtClean="0"/>
              <a:t>        else // parent</a:t>
            </a:r>
          </a:p>
          <a:p>
            <a:r>
              <a:rPr lang="en-GB" sz="1600" dirty="0" smtClean="0"/>
              <a:t>            close(</a:t>
            </a:r>
            <a:r>
              <a:rPr lang="en-GB" sz="1600" dirty="0" err="1" smtClean="0"/>
              <a:t>ssock</a:t>
            </a:r>
            <a:r>
              <a:rPr lang="en-GB" sz="1600" dirty="0" smtClean="0"/>
              <a:t>);  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// parent has no use for </a:t>
            </a:r>
            <a:r>
              <a:rPr lang="en-GB" sz="1600" i="1" dirty="0" err="1" smtClean="0">
                <a:solidFill>
                  <a:schemeClr val="bg1">
                    <a:lumMod val="50000"/>
                  </a:schemeClr>
                </a:solidFill>
              </a:rPr>
              <a:t>ssock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, and it goes again</a:t>
            </a:r>
          </a:p>
          <a:p>
            <a:r>
              <a:rPr lang="en-GB" sz="1600" dirty="0" smtClean="0"/>
              <a:t>                           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// to create the next child.</a:t>
            </a:r>
          </a:p>
          <a:p>
            <a:r>
              <a:rPr lang="en-GB" sz="1600" dirty="0" smtClean="0"/>
              <a:t>    }</a:t>
            </a:r>
          </a:p>
          <a:p>
            <a:r>
              <a:rPr lang="en-GB" sz="1600" dirty="0" smtClean="0"/>
              <a:t>    return 0;  </a:t>
            </a:r>
            <a:r>
              <a:rPr lang="en-GB" sz="1600" i="1" dirty="0" smtClean="0">
                <a:solidFill>
                  <a:schemeClr val="bg1">
                    <a:lumMod val="50000"/>
                  </a:schemeClr>
                </a:solidFill>
              </a:rPr>
              <a:t>// processes created, we are done.</a:t>
            </a:r>
          </a:p>
          <a:p>
            <a:r>
              <a:rPr lang="en-GB" sz="1600" dirty="0" smtClean="0"/>
              <a:t>}</a:t>
            </a:r>
          </a:p>
          <a:p>
            <a:endParaRPr lang="en-GB" sz="1600" dirty="0" smtClean="0"/>
          </a:p>
          <a:p>
            <a:endParaRPr lang="en-GB" sz="1600" dirty="0"/>
          </a:p>
        </p:txBody>
      </p: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562600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i="1" dirty="0" smtClean="0"/>
              <a:t>(code from Dr </a:t>
            </a:r>
            <a:r>
              <a:rPr lang="en-GB" sz="2100" i="1" dirty="0" err="1" smtClean="0"/>
              <a:t>Bruda</a:t>
            </a:r>
            <a:r>
              <a:rPr lang="en-GB" sz="2100" i="1" dirty="0" smtClean="0"/>
              <a:t>)</a:t>
            </a:r>
            <a:endParaRPr lang="en-GB" sz="21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1967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 server may have one loop to create processes...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6764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Each child process waits for a client to connect...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16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B050"/>
                </a:solidFill>
              </a:rPr>
              <a:t>Serves it and ends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>
            <a:off x="2286000" y="1676400"/>
            <a:ext cx="457200" cy="14478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e 15"/>
          <p:cNvSpPr/>
          <p:nvPr/>
        </p:nvSpPr>
        <p:spPr>
          <a:xfrm>
            <a:off x="2286000" y="3200400"/>
            <a:ext cx="457200" cy="990600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are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used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143000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This design first creates all the processes, and then has them regularly check if someone wants to talk to them and initiate a connection. How else could you have designed this?</a:t>
            </a:r>
            <a:endParaRPr lang="en-GB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 err="1" smtClean="0"/>
              <a:t>Take</a:t>
            </a:r>
            <a:r>
              <a:rPr lang="fr-CA" sz="2400" dirty="0" smtClean="0"/>
              <a:t> a few minutes to </a:t>
            </a:r>
            <a:r>
              <a:rPr lang="fr-CA" sz="2400" dirty="0" err="1" smtClean="0"/>
              <a:t>discuss</a:t>
            </a:r>
            <a:r>
              <a:rPr lang="fr-CA" sz="2400" dirty="0" smtClean="0"/>
              <a:t> </a:t>
            </a:r>
            <a:r>
              <a:rPr lang="fr-CA" sz="2400" dirty="0" err="1" smtClean="0"/>
              <a:t>it</a:t>
            </a:r>
            <a:r>
              <a:rPr lang="fr-CA" sz="2400" dirty="0" smtClean="0"/>
              <a:t> </a:t>
            </a:r>
            <a:r>
              <a:rPr lang="fr-CA" sz="2400" dirty="0" err="1" smtClean="0"/>
              <a:t>with</a:t>
            </a:r>
            <a:r>
              <a:rPr lang="fr-CA" sz="2400" dirty="0" smtClean="0"/>
              <a:t> the </a:t>
            </a:r>
            <a:r>
              <a:rPr lang="fr-CA" sz="2400" dirty="0" err="1" smtClean="0"/>
              <a:t>person</a:t>
            </a:r>
            <a:r>
              <a:rPr lang="fr-CA" sz="2400" dirty="0" smtClean="0"/>
              <a:t> </a:t>
            </a:r>
            <a:r>
              <a:rPr lang="fr-CA" sz="2400" dirty="0" err="1" smtClean="0"/>
              <a:t>next</a:t>
            </a:r>
            <a:r>
              <a:rPr lang="fr-CA" sz="2400" dirty="0" smtClean="0"/>
              <a:t> to </a:t>
            </a:r>
            <a:r>
              <a:rPr lang="fr-CA" sz="2400" dirty="0" err="1" smtClean="0"/>
              <a:t>you</a:t>
            </a:r>
            <a:r>
              <a:rPr lang="fr-CA" sz="2400" dirty="0" smtClean="0"/>
              <a:t> </a:t>
            </a:r>
            <a:r>
              <a:rPr lang="fr-CA" sz="2400" dirty="0" smtClean="0">
                <a:sym typeface="Wingdings" pitchFamily="2" charset="2"/>
              </a:rPr>
              <a:t></a:t>
            </a:r>
            <a:endParaRPr lang="fr-CA" sz="2400" dirty="0"/>
          </a:p>
        </p:txBody>
      </p:sp>
      <p:pic>
        <p:nvPicPr>
          <p:cNvPr id="12" name="Picture 11" descr="Places-network-server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754868"/>
            <a:ext cx="1950720" cy="1950720"/>
          </a:xfrm>
          <a:prstGeom prst="rect">
            <a:avLst/>
          </a:prstGeom>
        </p:spPr>
      </p:pic>
      <p:pic>
        <p:nvPicPr>
          <p:cNvPr id="15" name="Picture 14" descr="lapt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450068"/>
            <a:ext cx="2601186" cy="260118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895600" y="3059668"/>
            <a:ext cx="441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48200" y="2678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Knock </a:t>
            </a:r>
            <a:r>
              <a:rPr lang="en-GB" dirty="0" err="1" smtClean="0"/>
              <a:t>knock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19" name="Freeform 18"/>
          <p:cNvSpPr/>
          <p:nvPr/>
        </p:nvSpPr>
        <p:spPr>
          <a:xfrm>
            <a:off x="6074875" y="4023108"/>
            <a:ext cx="1231272" cy="943069"/>
          </a:xfrm>
          <a:custGeom>
            <a:avLst/>
            <a:gdLst>
              <a:gd name="connsiteX0" fmla="*/ 1231272 w 1231272"/>
              <a:gd name="connsiteY0" fmla="*/ 0 h 943069"/>
              <a:gd name="connsiteX1" fmla="*/ 878186 w 1231272"/>
              <a:gd name="connsiteY1" fmla="*/ 135802 h 943069"/>
              <a:gd name="connsiteX2" fmla="*/ 660903 w 1231272"/>
              <a:gd name="connsiteY2" fmla="*/ 443619 h 943069"/>
              <a:gd name="connsiteX3" fmla="*/ 525101 w 1231272"/>
              <a:gd name="connsiteY3" fmla="*/ 860079 h 943069"/>
              <a:gd name="connsiteX4" fmla="*/ 0 w 1231272"/>
              <a:gd name="connsiteY4" fmla="*/ 941560 h 94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1272" h="943069">
                <a:moveTo>
                  <a:pt x="1231272" y="0"/>
                </a:moveTo>
                <a:cubicBezTo>
                  <a:pt x="1102260" y="30933"/>
                  <a:pt x="973248" y="61866"/>
                  <a:pt x="878186" y="135802"/>
                </a:cubicBezTo>
                <a:cubicBezTo>
                  <a:pt x="783125" y="209739"/>
                  <a:pt x="719751" y="322906"/>
                  <a:pt x="660903" y="443619"/>
                </a:cubicBezTo>
                <a:cubicBezTo>
                  <a:pt x="602055" y="564332"/>
                  <a:pt x="635252" y="777089"/>
                  <a:pt x="525101" y="860079"/>
                </a:cubicBezTo>
                <a:cubicBezTo>
                  <a:pt x="414951" y="943069"/>
                  <a:pt x="207475" y="942314"/>
                  <a:pt x="0" y="94156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/>
          <p:cNvCxnSpPr>
            <a:stCxn id="19" idx="4"/>
          </p:cNvCxnSpPr>
          <p:nvPr/>
        </p:nvCxnSpPr>
        <p:spPr>
          <a:xfrm flipH="1" flipV="1">
            <a:off x="5257800" y="4953000"/>
            <a:ext cx="817075" cy="11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0400" y="47360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Let’s make a process</a:t>
            </a:r>
            <a:endParaRPr lang="en-GB" dirty="0"/>
          </a:p>
        </p:txBody>
      </p:sp>
      <p:sp>
        <p:nvSpPr>
          <p:cNvPr id="24" name="Freeform 23"/>
          <p:cNvSpPr/>
          <p:nvPr/>
        </p:nvSpPr>
        <p:spPr>
          <a:xfrm>
            <a:off x="4798337" y="3532712"/>
            <a:ext cx="2568166" cy="1214673"/>
          </a:xfrm>
          <a:custGeom>
            <a:avLst/>
            <a:gdLst>
              <a:gd name="connsiteX0" fmla="*/ 0 w 2568166"/>
              <a:gd name="connsiteY0" fmla="*/ 1214673 h 1214673"/>
              <a:gd name="connsiteX1" fmla="*/ 271604 w 2568166"/>
              <a:gd name="connsiteY1" fmla="*/ 1078871 h 1214673"/>
              <a:gd name="connsiteX2" fmla="*/ 986827 w 2568166"/>
              <a:gd name="connsiteY2" fmla="*/ 725786 h 1214673"/>
              <a:gd name="connsiteX3" fmla="*/ 1991762 w 2568166"/>
              <a:gd name="connsiteY3" fmla="*/ 463235 h 1214673"/>
              <a:gd name="connsiteX4" fmla="*/ 2480649 w 2568166"/>
              <a:gd name="connsiteY4" fmla="*/ 408914 h 1214673"/>
              <a:gd name="connsiteX5" fmla="*/ 2516863 w 2568166"/>
              <a:gd name="connsiteY5" fmla="*/ 173524 h 1214673"/>
              <a:gd name="connsiteX6" fmla="*/ 2254313 w 2568166"/>
              <a:gd name="connsiteY6" fmla="*/ 28669 h 1214673"/>
              <a:gd name="connsiteX7" fmla="*/ 1874067 w 2568166"/>
              <a:gd name="connsiteY7" fmla="*/ 1508 h 121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8166" h="1214673">
                <a:moveTo>
                  <a:pt x="0" y="1214673"/>
                </a:moveTo>
                <a:lnTo>
                  <a:pt x="271604" y="1078871"/>
                </a:lnTo>
                <a:cubicBezTo>
                  <a:pt x="436075" y="997390"/>
                  <a:pt x="700134" y="828392"/>
                  <a:pt x="986827" y="725786"/>
                </a:cubicBezTo>
                <a:cubicBezTo>
                  <a:pt x="1273520" y="623180"/>
                  <a:pt x="1742792" y="516047"/>
                  <a:pt x="1991762" y="463235"/>
                </a:cubicBezTo>
                <a:cubicBezTo>
                  <a:pt x="2240732" y="410423"/>
                  <a:pt x="2393132" y="457199"/>
                  <a:pt x="2480649" y="408914"/>
                </a:cubicBezTo>
                <a:cubicBezTo>
                  <a:pt x="2568166" y="360629"/>
                  <a:pt x="2554586" y="236898"/>
                  <a:pt x="2516863" y="173524"/>
                </a:cubicBezTo>
                <a:cubicBezTo>
                  <a:pt x="2479140" y="110150"/>
                  <a:pt x="2361446" y="57338"/>
                  <a:pt x="2254313" y="28669"/>
                </a:cubicBezTo>
                <a:cubicBezTo>
                  <a:pt x="2147180" y="0"/>
                  <a:pt x="2010623" y="754"/>
                  <a:pt x="1874067" y="1508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stCxn id="24" idx="7"/>
          </p:cNvCxnSpPr>
          <p:nvPr/>
        </p:nvCxnSpPr>
        <p:spPr>
          <a:xfrm flipH="1" flipV="1">
            <a:off x="2743200" y="3516868"/>
            <a:ext cx="3929204" cy="17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10200" y="322373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Enter!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0" y="5498068"/>
            <a:ext cx="91440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The alternative is to make a process when somebody connects. What do you think differs?</a:t>
            </a:r>
            <a:endParaRPr lang="en-GB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3" grpId="0"/>
      <p:bldP spid="24" grpId="0" animBg="1"/>
      <p:bldP spid="27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are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used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for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waitin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00"/>
            <a:ext cx="3429000" cy="3429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76600" y="1219200"/>
            <a:ext cx="5867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Making a process is </a:t>
            </a:r>
            <a:r>
              <a:rPr lang="en-GB" sz="2200" b="1" i="1" dirty="0" smtClean="0"/>
              <a:t>not</a:t>
            </a:r>
            <a:r>
              <a:rPr lang="en-GB" sz="2200" dirty="0" smtClean="0"/>
              <a:t> free or instantaneous!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6600" y="2133600"/>
            <a:ext cx="5867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By creating all processes when the server starts, we put all the load at once. Then, when clients connect, we don’t spend time making processes.</a:t>
            </a:r>
            <a:endParaRPr lang="en-GB" sz="2200" dirty="0"/>
          </a:p>
        </p:txBody>
      </p:sp>
      <p:sp>
        <p:nvSpPr>
          <p:cNvPr id="13" name="Freeform 12"/>
          <p:cNvSpPr/>
          <p:nvPr/>
        </p:nvSpPr>
        <p:spPr>
          <a:xfrm>
            <a:off x="7134131" y="3693814"/>
            <a:ext cx="1178459" cy="722768"/>
          </a:xfrm>
          <a:custGeom>
            <a:avLst/>
            <a:gdLst>
              <a:gd name="connsiteX0" fmla="*/ 0 w 1178459"/>
              <a:gd name="connsiteY0" fmla="*/ 706170 h 722768"/>
              <a:gd name="connsiteX1" fmla="*/ 896293 w 1178459"/>
              <a:gd name="connsiteY1" fmla="*/ 669956 h 722768"/>
              <a:gd name="connsiteX2" fmla="*/ 1167897 w 1178459"/>
              <a:gd name="connsiteY2" fmla="*/ 389299 h 722768"/>
              <a:gd name="connsiteX3" fmla="*/ 959667 w 1178459"/>
              <a:gd name="connsiteY3" fmla="*/ 0 h 72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459" h="722768">
                <a:moveTo>
                  <a:pt x="0" y="706170"/>
                </a:moveTo>
                <a:cubicBezTo>
                  <a:pt x="350822" y="714469"/>
                  <a:pt x="701644" y="722768"/>
                  <a:pt x="896293" y="669956"/>
                </a:cubicBezTo>
                <a:cubicBezTo>
                  <a:pt x="1090943" y="617144"/>
                  <a:pt x="1157335" y="500958"/>
                  <a:pt x="1167897" y="389299"/>
                </a:cubicBezTo>
                <a:cubicBezTo>
                  <a:pt x="1178459" y="277640"/>
                  <a:pt x="1069063" y="138820"/>
                  <a:pt x="959667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H="1" flipV="1">
            <a:off x="7696200" y="3200400"/>
            <a:ext cx="397598" cy="4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57600" y="41148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We </a:t>
            </a:r>
            <a:r>
              <a:rPr lang="en-GB" sz="2400" b="1" dirty="0" smtClean="0">
                <a:solidFill>
                  <a:srgbClr val="FF0000"/>
                </a:solidFill>
              </a:rPr>
              <a:t>pre-allocate processes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51932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FYI there are also risks. Memory leaks with that design can cause really ugly problems.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25</a:t>
            </a:r>
            <a:endParaRPr lang="fr-CA" dirty="0"/>
          </a:p>
        </p:txBody>
      </p:sp>
      <p:pic>
        <p:nvPicPr>
          <p:cNvPr id="8" name="Picture 7" descr="exploring-mysticis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"/>
            <a:ext cx="7315200" cy="4114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441960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You’ve had a peek at how a system manages concurrency by forking processes.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257800"/>
            <a:ext cx="9144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There is another way named </a:t>
            </a:r>
            <a:r>
              <a:rPr lang="en-GB" sz="1900" dirty="0" smtClean="0">
                <a:solidFill>
                  <a:srgbClr val="FF0000"/>
                </a:solidFill>
              </a:rPr>
              <a:t>threads</a:t>
            </a:r>
            <a:r>
              <a:rPr lang="en-GB" sz="1900" dirty="0" smtClean="0"/>
              <a:t>. They can both do concurrency but they have significant differences so a programmer needs to think of which one is best for the task.</a:t>
            </a:r>
            <a:endParaRPr lang="en-GB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26</a:t>
            </a:r>
            <a:endParaRPr lang="fr-CA" dirty="0"/>
          </a:p>
        </p:txBody>
      </p:sp>
      <p:pic>
        <p:nvPicPr>
          <p:cNvPr id="8" name="Picture 7" descr="1603527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2400"/>
            <a:ext cx="6426200" cy="43053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810000" y="5713412"/>
            <a:ext cx="35814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209800" y="4977825"/>
            <a:ext cx="5029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Beyond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forking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57400" y="4799012"/>
            <a:ext cx="35814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Beyond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forking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1" name="Picture 10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563469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So far we only used fork. The child has its own memory space, and values are initially the same as the father’s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31606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With </a:t>
            </a:r>
            <a:r>
              <a:rPr lang="en-GB" b="1" dirty="0" err="1" smtClean="0">
                <a:solidFill>
                  <a:srgbClr val="FF0000"/>
                </a:solidFill>
              </a:rPr>
              <a:t>vfork</a:t>
            </a:r>
            <a:r>
              <a:rPr lang="en-GB" dirty="0" smtClean="0"/>
              <a:t>, one difference: the child does not get its own address space.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76386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Why do you think we’d use </a:t>
            </a:r>
            <a:r>
              <a:rPr lang="en-GB" dirty="0" err="1" smtClean="0"/>
              <a:t>vfork</a:t>
            </a:r>
            <a:r>
              <a:rPr lang="en-GB" dirty="0" smtClean="0"/>
              <a:t> instead of fork?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Beyond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forking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219200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err="1" smtClean="0"/>
              <a:t>vfork</a:t>
            </a:r>
            <a:r>
              <a:rPr lang="en-GB" sz="2100" dirty="0" smtClean="0"/>
              <a:t> is used if the child process does not care about the parents’ variables at all</a:t>
            </a:r>
            <a:endParaRPr lang="en-GB" sz="21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286000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smtClean="0"/>
              <a:t>For example, it could load and run a totally different program.</a:t>
            </a:r>
            <a:endParaRPr lang="en-GB" sz="2100" dirty="0"/>
          </a:p>
        </p:txBody>
      </p:sp>
      <p:pic>
        <p:nvPicPr>
          <p:cNvPr id="13" name="Picture 12" descr="website-optim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40603"/>
            <a:ext cx="3157734" cy="25267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9000" y="3886200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When you get into systems programming, resources such as memory are managed pretty tightly. So there are ways to </a:t>
            </a:r>
            <a:r>
              <a:rPr lang="en-GB" sz="2000" dirty="0" smtClean="0">
                <a:solidFill>
                  <a:srgbClr val="FF0000"/>
                </a:solidFill>
              </a:rPr>
              <a:t>optimize</a:t>
            </a:r>
            <a:r>
              <a:rPr lang="en-GB" sz="2000" dirty="0" smtClean="0"/>
              <a:t> the slightest operation... 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828800" y="25146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43200" y="3733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362200" y="2819400"/>
            <a:ext cx="441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Making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324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905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Before you start the computer, there is nothing...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13" name="Picture 12" descr="light_in_dark7-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"/>
            <a:ext cx="9144000" cy="6097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43200" y="14478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</a:rPr>
              <a:t>Eventually Linux executes its first process: </a:t>
            </a:r>
            <a:r>
              <a:rPr lang="en-GB" sz="3600" b="1" i="1" dirty="0" smtClean="0">
                <a:solidFill>
                  <a:srgbClr val="FF0000"/>
                </a:solidFill>
              </a:rPr>
              <a:t>init</a:t>
            </a:r>
            <a:r>
              <a:rPr lang="en-GB" sz="3600" dirty="0" smtClean="0">
                <a:solidFill>
                  <a:schemeClr val="bg1"/>
                </a:solidFill>
              </a:rPr>
              <a:t>. It has PID </a:t>
            </a:r>
            <a:r>
              <a:rPr lang="en-GB" sz="3600" dirty="0" smtClean="0">
                <a:solidFill>
                  <a:srgbClr val="FF0000"/>
                </a:solidFill>
              </a:rPr>
              <a:t>1</a:t>
            </a:r>
            <a:r>
              <a:rPr lang="en-GB" sz="3600" dirty="0" smtClean="0">
                <a:solidFill>
                  <a:schemeClr val="bg1"/>
                </a:solidFill>
              </a:rPr>
              <a:t>.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8" name="Picture 17" descr="light_in_dark7-1.jpeg"/>
          <p:cNvPicPr>
            <a:picLocks noChangeAspect="1"/>
          </p:cNvPicPr>
          <p:nvPr/>
        </p:nvPicPr>
        <p:blipFill>
          <a:blip r:embed="rId3"/>
          <a:srcRect l="8333" t="43736" r="33333" b="30022"/>
          <a:stretch>
            <a:fillRect/>
          </a:stretch>
        </p:blipFill>
        <p:spPr>
          <a:xfrm flipH="1">
            <a:off x="6172200" y="3886200"/>
            <a:ext cx="27432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light_in_dark7-1.jpeg"/>
          <p:cNvPicPr>
            <a:picLocks noChangeAspect="1"/>
          </p:cNvPicPr>
          <p:nvPr/>
        </p:nvPicPr>
        <p:blipFill>
          <a:blip r:embed="rId3"/>
          <a:srcRect l="8333" t="43736" r="33333" b="30022"/>
          <a:stretch>
            <a:fillRect/>
          </a:stretch>
        </p:blipFill>
        <p:spPr>
          <a:xfrm flipH="1">
            <a:off x="228600" y="4343400"/>
            <a:ext cx="27432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light_in_dark7-1.jpeg"/>
          <p:cNvPicPr>
            <a:picLocks noChangeAspect="1"/>
          </p:cNvPicPr>
          <p:nvPr/>
        </p:nvPicPr>
        <p:blipFill>
          <a:blip r:embed="rId3"/>
          <a:srcRect l="8333" t="43736" r="33333" b="30022"/>
          <a:stretch>
            <a:fillRect/>
          </a:stretch>
        </p:blipFill>
        <p:spPr>
          <a:xfrm>
            <a:off x="3276600" y="4419600"/>
            <a:ext cx="26670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/>
          <p:cNvSpPr txBox="1"/>
          <p:nvPr/>
        </p:nvSpPr>
        <p:spPr>
          <a:xfrm>
            <a:off x="228600" y="41148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And then more processes are created...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torymaker-clone_quiz-images-03875af3-554c-4a74-9234-348d5fa4ce0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91400" cy="63064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91400" y="0"/>
            <a:ext cx="1752600" cy="6324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/>
          <p:cNvSpPr/>
          <p:nvPr/>
        </p:nvSpPr>
        <p:spPr>
          <a:xfrm>
            <a:off x="3401085" y="519066"/>
            <a:ext cx="4389422" cy="5869663"/>
          </a:xfrm>
          <a:custGeom>
            <a:avLst/>
            <a:gdLst>
              <a:gd name="connsiteX0" fmla="*/ 1026060 w 4389422"/>
              <a:gd name="connsiteY0" fmla="*/ 956649 h 5869663"/>
              <a:gd name="connsiteX1" fmla="*/ 600547 w 4389422"/>
              <a:gd name="connsiteY1" fmla="*/ 2106439 h 5869663"/>
              <a:gd name="connsiteX2" fmla="*/ 519065 w 4389422"/>
              <a:gd name="connsiteY2" fmla="*/ 3247176 h 5869663"/>
              <a:gd name="connsiteX3" fmla="*/ 292729 w 4389422"/>
              <a:gd name="connsiteY3" fmla="*/ 4659516 h 5869663"/>
              <a:gd name="connsiteX4" fmla="*/ 3018 w 4389422"/>
              <a:gd name="connsiteY4" fmla="*/ 5456221 h 5869663"/>
              <a:gd name="connsiteX5" fmla="*/ 274622 w 4389422"/>
              <a:gd name="connsiteY5" fmla="*/ 5655397 h 5869663"/>
              <a:gd name="connsiteX6" fmla="*/ 1134701 w 4389422"/>
              <a:gd name="connsiteY6" fmla="*/ 5664451 h 5869663"/>
              <a:gd name="connsiteX7" fmla="*/ 2139636 w 4389422"/>
              <a:gd name="connsiteY7" fmla="*/ 5682558 h 5869663"/>
              <a:gd name="connsiteX8" fmla="*/ 3416174 w 4389422"/>
              <a:gd name="connsiteY8" fmla="*/ 5700665 h 5869663"/>
              <a:gd name="connsiteX9" fmla="*/ 3769260 w 4389422"/>
              <a:gd name="connsiteY9" fmla="*/ 5573916 h 5869663"/>
              <a:gd name="connsiteX10" fmla="*/ 4230986 w 4389422"/>
              <a:gd name="connsiteY10" fmla="*/ 3926185 h 5869663"/>
              <a:gd name="connsiteX11" fmla="*/ 4230986 w 4389422"/>
              <a:gd name="connsiteY11" fmla="*/ 2187920 h 5869663"/>
              <a:gd name="connsiteX12" fmla="*/ 3280372 w 4389422"/>
              <a:gd name="connsiteY12" fmla="*/ 458708 h 5869663"/>
              <a:gd name="connsiteX13" fmla="*/ 1777497 w 4389422"/>
              <a:gd name="connsiteY13" fmla="*/ 42249 h 5869663"/>
              <a:gd name="connsiteX14" fmla="*/ 682028 w 4389422"/>
              <a:gd name="connsiteY14" fmla="*/ 712205 h 586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89422" h="5869663">
                <a:moveTo>
                  <a:pt x="1026060" y="956649"/>
                </a:moveTo>
                <a:cubicBezTo>
                  <a:pt x="855553" y="1340667"/>
                  <a:pt x="685046" y="1724685"/>
                  <a:pt x="600547" y="2106439"/>
                </a:cubicBezTo>
                <a:cubicBezTo>
                  <a:pt x="516048" y="2488194"/>
                  <a:pt x="570368" y="2821663"/>
                  <a:pt x="519065" y="3247176"/>
                </a:cubicBezTo>
                <a:cubicBezTo>
                  <a:pt x="467762" y="3672689"/>
                  <a:pt x="378737" y="4291342"/>
                  <a:pt x="292729" y="4659516"/>
                </a:cubicBezTo>
                <a:cubicBezTo>
                  <a:pt x="206721" y="5027690"/>
                  <a:pt x="6036" y="5290241"/>
                  <a:pt x="3018" y="5456221"/>
                </a:cubicBezTo>
                <a:cubicBezTo>
                  <a:pt x="0" y="5622201"/>
                  <a:pt x="86008" y="5620692"/>
                  <a:pt x="274622" y="5655397"/>
                </a:cubicBezTo>
                <a:cubicBezTo>
                  <a:pt x="463236" y="5690102"/>
                  <a:pt x="1134701" y="5664451"/>
                  <a:pt x="1134701" y="5664451"/>
                </a:cubicBezTo>
                <a:lnTo>
                  <a:pt x="2139636" y="5682558"/>
                </a:lnTo>
                <a:cubicBezTo>
                  <a:pt x="2519881" y="5688594"/>
                  <a:pt x="3144570" y="5718772"/>
                  <a:pt x="3416174" y="5700665"/>
                </a:cubicBezTo>
                <a:cubicBezTo>
                  <a:pt x="3687778" y="5682558"/>
                  <a:pt x="3633458" y="5869663"/>
                  <a:pt x="3769260" y="5573916"/>
                </a:cubicBezTo>
                <a:cubicBezTo>
                  <a:pt x="3905062" y="5278169"/>
                  <a:pt x="4154032" y="4490518"/>
                  <a:pt x="4230986" y="3926185"/>
                </a:cubicBezTo>
                <a:cubicBezTo>
                  <a:pt x="4307940" y="3361852"/>
                  <a:pt x="4389422" y="2765833"/>
                  <a:pt x="4230986" y="2187920"/>
                </a:cubicBezTo>
                <a:cubicBezTo>
                  <a:pt x="4072550" y="1610007"/>
                  <a:pt x="3689287" y="816320"/>
                  <a:pt x="3280372" y="458708"/>
                </a:cubicBezTo>
                <a:cubicBezTo>
                  <a:pt x="2871457" y="101096"/>
                  <a:pt x="2210554" y="0"/>
                  <a:pt x="1777497" y="42249"/>
                </a:cubicBezTo>
                <a:cubicBezTo>
                  <a:pt x="1344440" y="84499"/>
                  <a:pt x="1013234" y="398352"/>
                  <a:pt x="682028" y="712205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676400" y="3048000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smtClean="0"/>
              <a:t>A</a:t>
            </a:r>
            <a:endParaRPr lang="en-GB" sz="5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257800" y="3048000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smtClean="0"/>
              <a:t>B</a:t>
            </a:r>
            <a:endParaRPr lang="en-GB" sz="5400" b="1" dirty="0"/>
          </a:p>
        </p:txBody>
      </p:sp>
      <p:pic>
        <p:nvPicPr>
          <p:cNvPr id="23" name="Picture 22" descr="0804251817541sleepym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5318760" cy="4945380"/>
          </a:xfrm>
          <a:prstGeom prst="rect">
            <a:avLst/>
          </a:prstGeom>
        </p:spPr>
      </p:pic>
      <p:pic>
        <p:nvPicPr>
          <p:cNvPr id="24" name="Picture 23" descr="1026603_rubber_ducky_on_black_surface.jpg"/>
          <p:cNvPicPr>
            <a:picLocks noChangeAspect="1"/>
          </p:cNvPicPr>
          <p:nvPr/>
        </p:nvPicPr>
        <p:blipFill>
          <a:blip r:embed="rId4"/>
          <a:srcRect l="36667"/>
          <a:stretch>
            <a:fillRect/>
          </a:stretch>
        </p:blipFill>
        <p:spPr>
          <a:xfrm>
            <a:off x="4571999" y="1828800"/>
            <a:ext cx="3732107" cy="44196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50292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While they were created equal, they’re now </a:t>
            </a:r>
            <a:r>
              <a:rPr lang="en-GB" sz="2000" i="1" dirty="0" smtClean="0">
                <a:solidFill>
                  <a:schemeClr val="bg1"/>
                </a:solidFill>
              </a:rPr>
              <a:t>mostly</a:t>
            </a:r>
            <a:r>
              <a:rPr lang="en-GB" sz="2000" dirty="0" smtClean="0">
                <a:solidFill>
                  <a:schemeClr val="bg1"/>
                </a:solidFill>
              </a:rPr>
              <a:t> independent so they can start doing their own thing.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114800" y="381000"/>
            <a:ext cx="3581400" cy="1676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0" y="1524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</a:rPr>
              <a:t>To make a new process B, a process A duplicates itself. The copy has access to all of A’s material.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Making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990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function fork() creates the copied process and returns two results:</a:t>
            </a:r>
            <a:endParaRPr lang="en-GB" dirty="0"/>
          </a:p>
        </p:txBody>
      </p:sp>
      <p:pic>
        <p:nvPicPr>
          <p:cNvPr id="20" name="Picture 19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2057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0 for the forked process</a:t>
            </a:r>
          </a:p>
          <a:p>
            <a:pPr algn="ctr"/>
            <a:r>
              <a:rPr lang="en-GB" dirty="0" smtClean="0"/>
              <a:t>&gt;0 for the original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152400" y="990600"/>
            <a:ext cx="2667000" cy="1752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Making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1" name="Picture 10" descr="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400" y="9906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can check the ID of each process by </a:t>
            </a:r>
            <a:r>
              <a:rPr lang="en-GB" dirty="0" err="1" smtClean="0"/>
              <a:t>getpid</a:t>
            </a:r>
            <a:r>
              <a:rPr lang="en-GB" dirty="0" smtClean="0"/>
              <a:t>()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Making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1" name="Picture 10" descr="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066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copied process also has a </a:t>
            </a:r>
            <a:r>
              <a:rPr lang="en-GB" i="1" dirty="0" smtClean="0">
                <a:solidFill>
                  <a:srgbClr val="FF0000"/>
                </a:solidFill>
              </a:rPr>
              <a:t>copy</a:t>
            </a:r>
            <a:r>
              <a:rPr lang="en-GB" dirty="0" smtClean="0"/>
              <a:t> of the original process’ variables.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28104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But the copied process is independent and has its own memory space.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448687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i.e. the variables are independent too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0" y="2819400"/>
            <a:ext cx="2895600" cy="914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953000" y="2971800"/>
            <a:ext cx="838200" cy="381000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791200" y="3352800"/>
            <a:ext cx="838200" cy="381000"/>
          </a:xfrm>
          <a:prstGeom prst="rect">
            <a:avLst/>
          </a:prstGeom>
          <a:ln w="57150">
            <a:solidFill>
              <a:srgbClr val="FF33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552 " pathEditMode="relative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67 0.08883 " pathEditMode="relative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441 L -0.2125 0.2831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" y="1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programmer’s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Making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08020" y="3041070"/>
            <a:ext cx="16002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0" y="11430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When a process forks another one, you can see that relationship in </a:t>
            </a:r>
            <a:r>
              <a:rPr lang="en-GB" dirty="0" err="1" smtClean="0"/>
              <a:t>pstree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08746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forked is given the same name as the original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4800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But that name can be changed if you want...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5627</TotalTime>
  <Words>1210</Words>
  <Application>Microsoft Office PowerPoint</Application>
  <PresentationFormat>On-screen Show (4:3)</PresentationFormat>
  <Paragraphs>196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1402</cp:revision>
  <dcterms:created xsi:type="dcterms:W3CDTF">2006-08-16T00:00:00Z</dcterms:created>
  <dcterms:modified xsi:type="dcterms:W3CDTF">2018-04-03T18:45:46Z</dcterms:modified>
</cp:coreProperties>
</file>